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3"/>
    <p:sldId id="369" r:id="rId4"/>
    <p:sldId id="307" r:id="rId5"/>
    <p:sldId id="344" r:id="rId6"/>
    <p:sldId id="273" r:id="rId7"/>
    <p:sldId id="330" r:id="rId8"/>
    <p:sldId id="261" r:id="rId9"/>
    <p:sldId id="356" r:id="rId10"/>
    <p:sldId id="291" r:id="rId11"/>
    <p:sldId id="334" r:id="rId12"/>
    <p:sldId id="371" r:id="rId13"/>
    <p:sldId id="340" r:id="rId14"/>
    <p:sldId id="293" r:id="rId15"/>
    <p:sldId id="271" r:id="rId16"/>
    <p:sldId id="272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9"/>
    <p:restoredTop sz="94660"/>
  </p:normalViewPr>
  <p:slideViewPr>
    <p:cSldViewPr snapToGrid="0" showGuides="1">
      <p:cViewPr>
        <p:scale>
          <a:sx n="75" d="100"/>
          <a:sy n="75" d="100"/>
        </p:scale>
        <p:origin x="-1242" y="66"/>
      </p:cViewPr>
      <p:guideLst>
        <p:guide orient="horz" pos="1024"/>
        <p:guide pos="2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14.wmf"/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18.wmf"/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4" Type="http://schemas.openxmlformats.org/officeDocument/2006/relationships/image" Target="../media/image22.wmf"/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6" name="幻灯片图像占位符 3"/>
          <p:cNvSpPr>
            <a:spLocks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4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2.bin"/><Relationship Id="rId3" Type="http://schemas.openxmlformats.org/officeDocument/2006/relationships/image" Target="../media/image23.wmf"/><Relationship Id="rId2" Type="http://schemas.openxmlformats.org/officeDocument/2006/relationships/oleObject" Target="../embeddings/oleObject21.bin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8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4.bin"/><Relationship Id="rId3" Type="http://schemas.openxmlformats.org/officeDocument/2006/relationships/image" Target="../media/image24.wmf"/><Relationship Id="rId2" Type="http://schemas.openxmlformats.org/officeDocument/2006/relationships/oleObject" Target="../embeddings/oleObject23.bin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9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6.wmf"/><Relationship Id="rId2" Type="http://schemas.openxmlformats.org/officeDocument/2006/relationships/oleObject" Target="../embeddings/oleObject25.bin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7.wmf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7.wmf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Relationship Id="rId3" Type="http://schemas.openxmlformats.org/officeDocument/2006/relationships/image" Target="../media/image4.png"/><Relationship Id="rId2" Type="http://schemas.openxmlformats.org/officeDocument/2006/relationships/image" Target="../media/image8.wmf"/><Relationship Id="rId1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8.bin"/><Relationship Id="rId3" Type="http://schemas.openxmlformats.org/officeDocument/2006/relationships/image" Target="../media/image9.wmf"/><Relationship Id="rId2" Type="http://schemas.openxmlformats.org/officeDocument/2006/relationships/oleObject" Target="../embeddings/oleObject7.bin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wmf"/><Relationship Id="rId8" Type="http://schemas.openxmlformats.org/officeDocument/2006/relationships/oleObject" Target="../embeddings/oleObject12.bin"/><Relationship Id="rId7" Type="http://schemas.openxmlformats.org/officeDocument/2006/relationships/image" Target="../media/image13.wmf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0.bin"/><Relationship Id="rId3" Type="http://schemas.openxmlformats.org/officeDocument/2006/relationships/image" Target="../media/image11.wmf"/><Relationship Id="rId2" Type="http://schemas.openxmlformats.org/officeDocument/2006/relationships/oleObject" Target="../embeddings/oleObject9.bin"/><Relationship Id="rId11" Type="http://schemas.openxmlformats.org/officeDocument/2006/relationships/vmlDrawing" Target="../drawings/vmlDrawing4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wmf"/><Relationship Id="rId8" Type="http://schemas.openxmlformats.org/officeDocument/2006/relationships/oleObject" Target="../embeddings/oleObject16.bin"/><Relationship Id="rId7" Type="http://schemas.openxmlformats.org/officeDocument/2006/relationships/image" Target="../media/image17.wmf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4.bin"/><Relationship Id="rId3" Type="http://schemas.openxmlformats.org/officeDocument/2006/relationships/image" Target="../media/image15.wmf"/><Relationship Id="rId2" Type="http://schemas.openxmlformats.org/officeDocument/2006/relationships/oleObject" Target="../embeddings/oleObject13.bin"/><Relationship Id="rId11" Type="http://schemas.openxmlformats.org/officeDocument/2006/relationships/vmlDrawing" Target="../drawings/vmlDrawing5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wmf"/><Relationship Id="rId8" Type="http://schemas.openxmlformats.org/officeDocument/2006/relationships/oleObject" Target="../embeddings/oleObject20.bin"/><Relationship Id="rId7" Type="http://schemas.openxmlformats.org/officeDocument/2006/relationships/image" Target="../media/image21.wmf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8.bin"/><Relationship Id="rId3" Type="http://schemas.openxmlformats.org/officeDocument/2006/relationships/image" Target="../media/image19.wmf"/><Relationship Id="rId2" Type="http://schemas.openxmlformats.org/officeDocument/2006/relationships/oleObject" Target="../embeddings/oleObject17.bin"/><Relationship Id="rId11" Type="http://schemas.openxmlformats.org/officeDocument/2006/relationships/vmlDrawing" Target="../drawings/vmlDrawing6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Text Box 7"/>
          <p:cNvSpPr txBox="1"/>
          <p:nvPr/>
        </p:nvSpPr>
        <p:spPr>
          <a:xfrm>
            <a:off x="0" y="1014413"/>
            <a:ext cx="91440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6000" dirty="0">
                <a:latin typeface="Times New Roman" panose="02020603050405020304" pitchFamily="18" charset="0"/>
              </a:rPr>
              <a:t>14.3.2</a:t>
            </a:r>
            <a:r>
              <a:rPr lang="en-US" altLang="zh-CN" sz="6000" b="1" dirty="0">
                <a:latin typeface="宋体" panose="02010600030101010101" pitchFamily="2" charset="-122"/>
              </a:rPr>
              <a:t> </a:t>
            </a:r>
            <a:r>
              <a:rPr lang="zh-CN" altLang="en-US" sz="6000" b="1" dirty="0">
                <a:latin typeface="宋体" panose="02010600030101010101" pitchFamily="2" charset="-122"/>
              </a:rPr>
              <a:t>因式分解</a:t>
            </a:r>
            <a:br>
              <a:rPr lang="zh-CN" altLang="en-US" sz="6000" b="1" dirty="0">
                <a:latin typeface="宋体" panose="02010600030101010101" pitchFamily="2" charset="-122"/>
              </a:rPr>
            </a:br>
            <a:r>
              <a:rPr lang="zh-CN" altLang="en-US" sz="6000" b="1" dirty="0">
                <a:latin typeface="宋体" panose="02010600030101010101" pitchFamily="2" charset="-122"/>
              </a:rPr>
              <a:t>    </a:t>
            </a:r>
            <a:r>
              <a:rPr lang="en-US" altLang="zh-CN" sz="4400" b="1" dirty="0">
                <a:latin typeface="宋体" panose="02010600030101010101" pitchFamily="2" charset="-122"/>
              </a:rPr>
              <a:t>---</a:t>
            </a:r>
            <a:r>
              <a:rPr lang="zh-CN" altLang="zh-CN" sz="4400" b="1" dirty="0">
                <a:latin typeface="宋体" panose="02010600030101010101" pitchFamily="2" charset="-122"/>
              </a:rPr>
              <a:t>公式法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）</a:t>
            </a:r>
            <a:endParaRPr lang="en-US" altLang="zh-CN" sz="44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1267" name="Text Box 8"/>
          <p:cNvSpPr txBox="1"/>
          <p:nvPr/>
        </p:nvSpPr>
        <p:spPr>
          <a:xfrm>
            <a:off x="44450" y="298450"/>
            <a:ext cx="27035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八年级  上册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173" name="矩形 5"/>
          <p:cNvSpPr/>
          <p:nvPr/>
        </p:nvSpPr>
        <p:spPr>
          <a:xfrm>
            <a:off x="250825" y="679450"/>
            <a:ext cx="3967163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综合运用平方差公式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21514" name="内容占位符 2"/>
          <p:cNvSpPr/>
          <p:nvPr/>
        </p:nvSpPr>
        <p:spPr>
          <a:xfrm>
            <a:off x="835025" y="3246438"/>
            <a:ext cx="2463800" cy="5000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解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：</a:t>
            </a:r>
            <a:r>
              <a:rPr lang="zh-CN" altLang="en-US" sz="2800" b="1" dirty="0">
                <a:latin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  <a:sym typeface="Wingdings" panose="05000000000000000000" pitchFamily="2" charset="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sym typeface="Wingdings" panose="05000000000000000000" pitchFamily="2" charset="2"/>
              </a:rPr>
              <a:t>）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        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21524" name="Object 5"/>
          <p:cNvGraphicFramePr>
            <a:graphicFrameLocks noChangeAspect="1"/>
          </p:cNvGraphicFramePr>
          <p:nvPr/>
        </p:nvGraphicFramePr>
        <p:xfrm>
          <a:off x="2470150" y="3257550"/>
          <a:ext cx="3644900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2" imgW="3644900" imgH="1663700" progId="Equation.DSMT4">
                  <p:embed/>
                </p:oleObj>
              </mc:Choice>
              <mc:Fallback>
                <p:oleObj name="" r:id="rId2" imgW="3644900" imgH="16637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70150" y="3257550"/>
                        <a:ext cx="3644900" cy="1663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75" name="Group 22"/>
          <p:cNvGrpSpPr/>
          <p:nvPr/>
        </p:nvGrpSpPr>
        <p:grpSpPr>
          <a:xfrm>
            <a:off x="185738" y="1666875"/>
            <a:ext cx="6789737" cy="1031875"/>
            <a:chOff x="125" y="1026"/>
            <a:chExt cx="4277" cy="650"/>
          </a:xfrm>
        </p:grpSpPr>
        <p:sp>
          <p:nvSpPr>
            <p:cNvPr id="7176" name="Rectangle 23"/>
            <p:cNvSpPr/>
            <p:nvPr/>
          </p:nvSpPr>
          <p:spPr>
            <a:xfrm>
              <a:off x="125" y="1026"/>
              <a:ext cx="4277" cy="6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　　例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　分解因式：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     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　　</a:t>
              </a:r>
              <a:endParaRPr lang="zh-CN" altLang="en-US" sz="28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7171" name="Object 4"/>
            <p:cNvGraphicFramePr>
              <a:graphicFrameLocks noChangeAspect="1"/>
            </p:cNvGraphicFramePr>
            <p:nvPr/>
          </p:nvGraphicFramePr>
          <p:xfrm>
            <a:off x="702" y="1338"/>
            <a:ext cx="1873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7" name="" r:id="rId4" imgW="2970530" imgH="482600" progId="Equation.DSMT4">
                    <p:embed/>
                  </p:oleObj>
                </mc:Choice>
                <mc:Fallback>
                  <p:oleObj name="" r:id="rId4" imgW="2970530" imgH="482600" progId="Equation.DSMT4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02" y="1338"/>
                          <a:ext cx="1873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197" name="矩形 5"/>
          <p:cNvSpPr/>
          <p:nvPr/>
        </p:nvSpPr>
        <p:spPr>
          <a:xfrm>
            <a:off x="250825" y="679450"/>
            <a:ext cx="3967163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综合运用平方差公式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8198" name="内容占位符 2"/>
          <p:cNvSpPr/>
          <p:nvPr/>
        </p:nvSpPr>
        <p:spPr>
          <a:xfrm>
            <a:off x="822325" y="3246438"/>
            <a:ext cx="2463800" cy="5000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解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：</a:t>
            </a:r>
            <a:r>
              <a:rPr lang="zh-CN" altLang="en-US" sz="2800" b="1" dirty="0">
                <a:latin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  <a:sym typeface="Wingdings" panose="05000000000000000000" pitchFamily="2" charset="2"/>
              </a:rPr>
              <a:t>）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        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8199" name="Group 5"/>
          <p:cNvGrpSpPr/>
          <p:nvPr/>
        </p:nvGrpSpPr>
        <p:grpSpPr>
          <a:xfrm>
            <a:off x="185738" y="1666875"/>
            <a:ext cx="6789737" cy="1031875"/>
            <a:chOff x="125" y="1026"/>
            <a:chExt cx="4277" cy="650"/>
          </a:xfrm>
        </p:grpSpPr>
        <p:sp>
          <p:nvSpPr>
            <p:cNvPr id="8200" name="Rectangle 6"/>
            <p:cNvSpPr/>
            <p:nvPr/>
          </p:nvSpPr>
          <p:spPr>
            <a:xfrm>
              <a:off x="125" y="1026"/>
              <a:ext cx="4277" cy="6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　　例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　分解因式：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     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　　</a:t>
              </a:r>
              <a:endParaRPr lang="zh-CN" altLang="en-US" sz="28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8195" name="Object 4"/>
            <p:cNvGraphicFramePr>
              <a:graphicFrameLocks noChangeAspect="1"/>
            </p:cNvGraphicFramePr>
            <p:nvPr/>
          </p:nvGraphicFramePr>
          <p:xfrm>
            <a:off x="702" y="1338"/>
            <a:ext cx="1873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9" name="" r:id="rId2" imgW="2970530" imgH="482600" progId="Equation.DSMT4">
                    <p:embed/>
                  </p:oleObj>
                </mc:Choice>
                <mc:Fallback>
                  <p:oleObj name="" r:id="rId2" imgW="2970530" imgH="482600" progId="Equation.DSMT4">
                    <p:embed/>
                    <p:pic>
                      <p:nvPicPr>
                        <p:cNvPr id="0" name="图片 3098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02" y="1338"/>
                          <a:ext cx="1873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2495550" y="3206750"/>
          <a:ext cx="27559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4" imgW="2755900" imgH="1536700" progId="Equation.DSMT4">
                  <p:embed/>
                </p:oleObj>
              </mc:Choice>
              <mc:Fallback>
                <p:oleObj name="" r:id="rId4" imgW="2755900" imgH="15367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95550" y="3206750"/>
                        <a:ext cx="2755900" cy="1536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561" name="内容占位符 2"/>
          <p:cNvSpPr/>
          <p:nvPr/>
        </p:nvSpPr>
        <p:spPr>
          <a:xfrm>
            <a:off x="228600" y="2522538"/>
            <a:ext cx="8813800" cy="20875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solidFill>
                  <a:schemeClr val="hlink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）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分解因式必须进行到每一个多项式都不能再分解 　　　　 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     为止；</a:t>
            </a:r>
            <a:endParaRPr lang="en-US" altLang="zh-CN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hlink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）对具体问题选准方法加以解决．</a:t>
            </a:r>
            <a:r>
              <a:rPr lang="zh-CN" altLang="en-US" sz="2800" b="1" dirty="0">
                <a:latin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5364" name="矩形 5"/>
          <p:cNvSpPr/>
          <p:nvPr/>
        </p:nvSpPr>
        <p:spPr>
          <a:xfrm>
            <a:off x="250825" y="679450"/>
            <a:ext cx="3967163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综合运用平方差公式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5365" name="内容占位符 2"/>
          <p:cNvSpPr/>
          <p:nvPr/>
        </p:nvSpPr>
        <p:spPr>
          <a:xfrm>
            <a:off x="228600" y="1697038"/>
            <a:ext cx="8229600" cy="6778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　通过对例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的学习，你有什么收获？  　  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charRg st="31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charRg st="4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220" name="矩形 5"/>
          <p:cNvSpPr/>
          <p:nvPr/>
        </p:nvSpPr>
        <p:spPr>
          <a:xfrm>
            <a:off x="250825" y="679450"/>
            <a:ext cx="3967163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综合运用平方差公式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9221" name="Group 19"/>
          <p:cNvGrpSpPr/>
          <p:nvPr/>
        </p:nvGrpSpPr>
        <p:grpSpPr>
          <a:xfrm>
            <a:off x="228600" y="1698625"/>
            <a:ext cx="8747125" cy="1031875"/>
            <a:chOff x="144" y="1070"/>
            <a:chExt cx="5510" cy="650"/>
          </a:xfrm>
        </p:grpSpPr>
        <p:sp>
          <p:nvSpPr>
            <p:cNvPr id="9222" name="Rectangle 17"/>
            <p:cNvSpPr/>
            <p:nvPr/>
          </p:nvSpPr>
          <p:spPr>
            <a:xfrm>
              <a:off x="144" y="1070"/>
              <a:ext cx="5510" cy="6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　　练习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　分解因式：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 　　　；（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       ．　　　</a:t>
              </a:r>
              <a:endParaRPr lang="zh-CN" altLang="en-US" sz="28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9218" name="Object 4"/>
            <p:cNvGraphicFramePr>
              <a:graphicFrameLocks noChangeAspect="1"/>
            </p:cNvGraphicFramePr>
            <p:nvPr/>
          </p:nvGraphicFramePr>
          <p:xfrm>
            <a:off x="754" y="1376"/>
            <a:ext cx="2281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" r:id="rId2" imgW="3618230" imgH="482600" progId="Equation.DSMT4">
                    <p:embed/>
                  </p:oleObj>
                </mc:Choice>
                <mc:Fallback>
                  <p:oleObj name="" r:id="rId2" imgW="3618230" imgH="482600" progId="Equation.DSMT4">
                    <p:embed/>
                    <p:pic>
                      <p:nvPicPr>
                        <p:cNvPr id="0" name="图片 3099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54" y="1376"/>
                          <a:ext cx="2281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201613" y="2217738"/>
            <a:ext cx="8993187" cy="2151062"/>
          </a:xfrm>
        </p:spPr>
        <p:txBody>
          <a:bodyPr vert="horz" wrap="square" lIns="91440" tIns="45720" rIns="91440" bIns="45720" anchor="t"/>
          <a:p>
            <a:pPr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Gulim" panose="020B0600000101010101" pitchFamily="34" charset="-127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）本节课学习了哪些主要内容？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）因式分解的平方差公式的结构特征是什么？</a:t>
            </a:r>
            <a:r>
              <a:rPr lang="zh-CN" altLang="en-US" sz="2800" dirty="0">
                <a:latin typeface="宋体" panose="02010600030101010101" pitchFamily="2" charset="-122"/>
              </a:rPr>
              <a:t> 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）综合运用提公因式法和平方差公式进行因式分解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 时要注意什么？</a:t>
            </a:r>
            <a:r>
              <a:rPr lang="zh-CN" altLang="en-US" sz="2800" dirty="0">
                <a:latin typeface="宋体" panose="02010600030101010101" pitchFamily="2" charset="-122"/>
              </a:rPr>
              <a:t> 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388" name="矩形 5"/>
          <p:cNvSpPr/>
          <p:nvPr/>
        </p:nvSpPr>
        <p:spPr>
          <a:xfrm>
            <a:off x="250825" y="679450"/>
            <a:ext cx="1914525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课堂小结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内容占位符 2"/>
          <p:cNvSpPr>
            <a:spLocks noGrp="1"/>
          </p:cNvSpPr>
          <p:nvPr>
            <p:ph idx="1"/>
          </p:nvPr>
        </p:nvSpPr>
        <p:spPr>
          <a:xfrm>
            <a:off x="1733550" y="2400300"/>
            <a:ext cx="6477000" cy="461963"/>
          </a:xfrm>
        </p:spPr>
        <p:txBody>
          <a:bodyPr vert="horz" wrap="square" lIns="91440" tIns="45720" rIns="91440" bIns="45720" anchor="t"/>
          <a:p>
            <a:pPr algn="just" eaLnBrk="1" hangingPunct="1"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教材习题</a:t>
            </a:r>
            <a:r>
              <a:rPr lang="en-US" altLang="zh-CN" sz="2800" dirty="0">
                <a:latin typeface="Times New Roman" panose="02020603050405020304" pitchFamily="18" charset="0"/>
                <a:ea typeface="Gulim" panose="020B0600000101010101" pitchFamily="34" charset="-127"/>
              </a:rPr>
              <a:t>14</a:t>
            </a:r>
            <a:r>
              <a:rPr lang="en-US" altLang="zh-CN" sz="2800" b="1" dirty="0">
                <a:latin typeface="宋体" panose="02010600030101010101" pitchFamily="2" charset="-122"/>
              </a:rPr>
              <a:t>.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第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、</a:t>
            </a:r>
            <a:r>
              <a:rPr lang="en-US" altLang="zh-CN" sz="2800" dirty="0">
                <a:latin typeface="Times New Roman" panose="02020603050405020304" pitchFamily="18" charset="0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）题．  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412" name="矩形 5"/>
          <p:cNvSpPr/>
          <p:nvPr/>
        </p:nvSpPr>
        <p:spPr>
          <a:xfrm>
            <a:off x="250825" y="679450"/>
            <a:ext cx="1914525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布置作业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315" name="Text Box 7"/>
          <p:cNvSpPr txBox="1"/>
          <p:nvPr/>
        </p:nvSpPr>
        <p:spPr>
          <a:xfrm>
            <a:off x="250825" y="639763"/>
            <a:ext cx="30241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</a:rPr>
              <a:t>课件说明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3316" name="内容占位符 2"/>
          <p:cNvSpPr txBox="1"/>
          <p:nvPr/>
        </p:nvSpPr>
        <p:spPr>
          <a:xfrm>
            <a:off x="288925" y="1989138"/>
            <a:ext cx="8675688" cy="3733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800" b="1" dirty="0">
                <a:latin typeface="宋体" panose="02010600030101010101" pitchFamily="2" charset="-122"/>
              </a:rPr>
              <a:t>学习目标：</a:t>
            </a:r>
            <a:endParaRPr lang="en-US" altLang="x-none" sz="2800" b="1" dirty="0">
              <a:latin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zh-CN" altLang="en-US" sz="2800" b="1" dirty="0">
                <a:latin typeface="宋体" panose="02010600030101010101" pitchFamily="2" charset="-122"/>
              </a:rPr>
              <a:t>探索并运用平方差公式进行因式分解，体会转化   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　 思想．</a:t>
            </a:r>
            <a:r>
              <a:rPr lang="zh-CN" altLang="en-US" sz="2800" dirty="0">
                <a:latin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</a:t>
            </a:r>
            <a:r>
              <a:rPr lang="en-US" altLang="zh-CN" sz="2800" dirty="0">
                <a:latin typeface="Times New Roman" panose="02020603050405020304" pitchFamily="18" charset="0"/>
                <a:ea typeface="Gulim" panose="020B0600000101010101" pitchFamily="34" charset="-127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．会综合运用提公因式法和平方差公式对多项式进 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 行因式分解．</a:t>
            </a:r>
            <a:r>
              <a:rPr lang="zh-CN" altLang="en-US" sz="2800" dirty="0">
                <a:latin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800" b="1" dirty="0">
                <a:latin typeface="宋体" panose="02010600030101010101" pitchFamily="2" charset="-122"/>
              </a:rPr>
              <a:t>学习重点：</a:t>
            </a:r>
            <a:endParaRPr lang="en-US" altLang="x-none" sz="2800" b="1" dirty="0">
              <a:latin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运用平方差公式来分解因式．</a:t>
            </a:r>
            <a:r>
              <a:rPr lang="zh-CN" altLang="en-US" sz="2800" dirty="0">
                <a:latin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9" name="Rectangle 4"/>
          <p:cNvSpPr/>
          <p:nvPr/>
        </p:nvSpPr>
        <p:spPr>
          <a:xfrm>
            <a:off x="0" y="500063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sz="1800" dirty="0">
              <a:latin typeface="Calibri" panose="020F0502020204030204" pitchFamily="34" charset="0"/>
            </a:endParaRPr>
          </a:p>
        </p:txBody>
      </p:sp>
      <p:sp>
        <p:nvSpPr>
          <p:cNvPr id="1030" name="矩形 6"/>
          <p:cNvSpPr/>
          <p:nvPr/>
        </p:nvSpPr>
        <p:spPr>
          <a:xfrm>
            <a:off x="250825" y="688975"/>
            <a:ext cx="3225800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探索平方差公式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07" name="Text Box 11"/>
          <p:cNvSpPr txBox="1"/>
          <p:nvPr/>
        </p:nvSpPr>
        <p:spPr>
          <a:xfrm>
            <a:off x="179388" y="3184525"/>
            <a:ext cx="8939212" cy="1031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800" dirty="0">
                <a:latin typeface="宋体" panose="02010600030101010101" pitchFamily="2" charset="-122"/>
              </a:rPr>
              <a:t>　　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）本题你能用提公因式法分解因式吗？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    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）这两个多项式有什么共同的特点？　　　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grpSp>
        <p:nvGrpSpPr>
          <p:cNvPr id="2" name="Group 31"/>
          <p:cNvGrpSpPr/>
          <p:nvPr/>
        </p:nvGrpSpPr>
        <p:grpSpPr>
          <a:xfrm>
            <a:off x="165100" y="4264025"/>
            <a:ext cx="9144000" cy="1031875"/>
            <a:chOff x="104" y="2686"/>
            <a:chExt cx="5760" cy="650"/>
          </a:xfrm>
        </p:grpSpPr>
        <p:graphicFrame>
          <p:nvGraphicFramePr>
            <p:cNvPr id="1028" name="Object 7"/>
            <p:cNvGraphicFramePr>
              <a:graphicFrameLocks noChangeAspect="1"/>
            </p:cNvGraphicFramePr>
            <p:nvPr/>
          </p:nvGraphicFramePr>
          <p:xfrm>
            <a:off x="207" y="3030"/>
            <a:ext cx="1801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2" imgW="2854960" imgH="405765" progId="Equation.DSMT4">
                    <p:embed/>
                  </p:oleObj>
                </mc:Choice>
                <mc:Fallback>
                  <p:oleObj name="" r:id="rId2" imgW="2854960" imgH="405765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07" y="3030"/>
                          <a:ext cx="1801" cy="25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6" name="Rectangle 21"/>
            <p:cNvSpPr/>
            <p:nvPr/>
          </p:nvSpPr>
          <p:spPr>
            <a:xfrm>
              <a:off x="104" y="2686"/>
              <a:ext cx="5760" cy="6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　　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3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）你能利用整式的乘法公式——平方差公式  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                 来解决这个问题吗？</a:t>
              </a:r>
              <a:endParaRPr lang="zh-CN" altLang="en-US" sz="2800" b="1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1034" name="Group 24"/>
          <p:cNvGrpSpPr/>
          <p:nvPr/>
        </p:nvGrpSpPr>
        <p:grpSpPr>
          <a:xfrm>
            <a:off x="166688" y="1625600"/>
            <a:ext cx="8888412" cy="519113"/>
            <a:chOff x="161" y="1024"/>
            <a:chExt cx="5599" cy="327"/>
          </a:xfrm>
        </p:grpSpPr>
        <p:sp>
          <p:nvSpPr>
            <p:cNvPr id="1035" name="Text Box 25"/>
            <p:cNvSpPr txBox="1"/>
            <p:nvPr/>
          </p:nvSpPr>
          <p:spPr>
            <a:xfrm>
              <a:off x="161" y="1024"/>
              <a:ext cx="55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　　你能将多项式      与多项式     分解因式吗？</a:t>
              </a:r>
              <a:endParaRPr lang="zh-CN" altLang="en-US" sz="28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1026" name="Object 5"/>
            <p:cNvGraphicFramePr>
              <a:graphicFrameLocks noChangeAspect="1"/>
            </p:cNvGraphicFramePr>
            <p:nvPr/>
          </p:nvGraphicFramePr>
          <p:xfrm>
            <a:off x="3642" y="1041"/>
            <a:ext cx="46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4" imgW="735965" imgH="405765" progId="Equation.DSMT4">
                    <p:embed/>
                  </p:oleObj>
                </mc:Choice>
                <mc:Fallback>
                  <p:oleObj name="" r:id="rId4" imgW="735965" imgH="405765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642" y="1041"/>
                          <a:ext cx="464" cy="25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6"/>
            <p:cNvGraphicFramePr>
              <a:graphicFrameLocks noChangeAspect="1"/>
            </p:cNvGraphicFramePr>
            <p:nvPr/>
          </p:nvGraphicFramePr>
          <p:xfrm>
            <a:off x="2074" y="1041"/>
            <a:ext cx="584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6" imgW="926465" imgH="482600" progId="Equation.DSMT4">
                    <p:embed/>
                  </p:oleObj>
                </mc:Choice>
                <mc:Fallback>
                  <p:oleObj name="" r:id="rId6" imgW="926465" imgH="4826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074" y="1041"/>
                          <a:ext cx="584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>
                                            <p:txEl>
                                              <p:charRg st="22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3" name="Rectangle 4"/>
          <p:cNvSpPr/>
          <p:nvPr/>
        </p:nvSpPr>
        <p:spPr>
          <a:xfrm>
            <a:off x="0" y="500063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sz="1800" dirty="0">
              <a:latin typeface="Calibri" panose="020F0502020204030204" pitchFamily="34" charset="0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2716213" y="2389188"/>
          <a:ext cx="30734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3072130" imgH="1002665" progId="Equation.DSMT4">
                  <p:embed/>
                </p:oleObj>
              </mc:Choice>
              <mc:Fallback>
                <p:oleObj name="" r:id="rId1" imgW="3072130" imgH="1002665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716213" y="2389188"/>
                        <a:ext cx="3073400" cy="1003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 descr="t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55" name="矩形 6"/>
          <p:cNvSpPr/>
          <p:nvPr/>
        </p:nvSpPr>
        <p:spPr>
          <a:xfrm>
            <a:off x="250825" y="688975"/>
            <a:ext cx="3225800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探索平方差公式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5" name="Text Box 13"/>
          <p:cNvSpPr txBox="1"/>
          <p:nvPr/>
        </p:nvSpPr>
        <p:spPr>
          <a:xfrm>
            <a:off x="204788" y="3735388"/>
            <a:ext cx="8929687" cy="1031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　　你对因式分解的方法有什么新的发现？请尝试着概　　   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括你的发现</a:t>
            </a:r>
            <a:r>
              <a:rPr lang="en-US" altLang="zh-CN" sz="2800" b="1" dirty="0">
                <a:latin typeface="Arial" panose="020B0604020202020204" pitchFamily="34" charset="0"/>
              </a:rPr>
              <a:t>.</a:t>
            </a:r>
            <a:endParaRPr lang="en-US" altLang="zh-CN" sz="2800" b="1" dirty="0">
              <a:latin typeface="Arial" panose="020B0604020202020204" pitchFamily="34" charset="0"/>
            </a:endParaRPr>
          </a:p>
        </p:txBody>
      </p:sp>
      <p:grpSp>
        <p:nvGrpSpPr>
          <p:cNvPr id="2057" name="Group 15"/>
          <p:cNvGrpSpPr/>
          <p:nvPr/>
        </p:nvGrpSpPr>
        <p:grpSpPr>
          <a:xfrm>
            <a:off x="165100" y="1625600"/>
            <a:ext cx="8888413" cy="519113"/>
            <a:chOff x="129" y="1023"/>
            <a:chExt cx="5599" cy="327"/>
          </a:xfrm>
        </p:grpSpPr>
        <p:sp>
          <p:nvSpPr>
            <p:cNvPr id="2058" name="Text Box 16"/>
            <p:cNvSpPr txBox="1"/>
            <p:nvPr/>
          </p:nvSpPr>
          <p:spPr>
            <a:xfrm>
              <a:off x="129" y="1023"/>
              <a:ext cx="55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</a:rPr>
                <a:t>　　你能将多项式      与多项式     分解因式吗？</a:t>
              </a:r>
              <a:endParaRPr lang="zh-CN" altLang="en-US" sz="28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2051" name="Object 5"/>
            <p:cNvGraphicFramePr>
              <a:graphicFrameLocks noChangeAspect="1"/>
            </p:cNvGraphicFramePr>
            <p:nvPr/>
          </p:nvGraphicFramePr>
          <p:xfrm>
            <a:off x="3610" y="1040"/>
            <a:ext cx="46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4" imgW="735965" imgH="405765" progId="Equation.DSMT4">
                    <p:embed/>
                  </p:oleObj>
                </mc:Choice>
                <mc:Fallback>
                  <p:oleObj name="" r:id="rId4" imgW="735965" imgH="405765" progId="Equation.DSMT4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610" y="1040"/>
                          <a:ext cx="464" cy="25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2" name="Object 6"/>
            <p:cNvGraphicFramePr>
              <a:graphicFrameLocks noChangeAspect="1"/>
            </p:cNvGraphicFramePr>
            <p:nvPr/>
          </p:nvGraphicFramePr>
          <p:xfrm>
            <a:off x="2042" y="1040"/>
            <a:ext cx="584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6" imgW="926465" imgH="482600" progId="Equation.DSMT4">
                    <p:embed/>
                  </p:oleObj>
                </mc:Choice>
                <mc:Fallback>
                  <p:oleObj name="" r:id="rId6" imgW="926465" imgH="482600" progId="Equation.DSMT4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042" y="1040"/>
                          <a:ext cx="584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77" name="矩形 6"/>
          <p:cNvSpPr/>
          <p:nvPr/>
        </p:nvSpPr>
        <p:spPr>
          <a:xfrm>
            <a:off x="250825" y="688975"/>
            <a:ext cx="3225800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探索平方差公式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9233" name="Object 7"/>
          <p:cNvGraphicFramePr>
            <a:graphicFrameLocks noChangeAspect="1"/>
          </p:cNvGraphicFramePr>
          <p:nvPr/>
        </p:nvGraphicFramePr>
        <p:xfrm>
          <a:off x="3041650" y="3822700"/>
          <a:ext cx="307498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2" imgW="3070860" imgH="405765" progId="Equation.DSMT4">
                  <p:embed/>
                </p:oleObj>
              </mc:Choice>
              <mc:Fallback>
                <p:oleObj name="" r:id="rId2" imgW="3070860" imgH="405765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41650" y="3822700"/>
                        <a:ext cx="3074988" cy="406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78" name="Group 19"/>
          <p:cNvGrpSpPr/>
          <p:nvPr/>
        </p:nvGrpSpPr>
        <p:grpSpPr>
          <a:xfrm>
            <a:off x="188913" y="1676400"/>
            <a:ext cx="8878887" cy="1519238"/>
            <a:chOff x="167" y="1024"/>
            <a:chExt cx="5593" cy="957"/>
          </a:xfrm>
        </p:grpSpPr>
        <p:sp>
          <p:nvSpPr>
            <p:cNvPr id="3079" name="Rectangle 20"/>
            <p:cNvSpPr/>
            <p:nvPr/>
          </p:nvSpPr>
          <p:spPr>
            <a:xfrm>
              <a:off x="167" y="1024"/>
              <a:ext cx="5593" cy="9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Calibri" panose="020F0502020204030204" pitchFamily="34" charset="0"/>
                </a:rPr>
                <a:t>　　把整式的乘法公式</a:t>
              </a:r>
              <a:r>
                <a:rPr lang="en-US" altLang="zh-CN" sz="2800" b="1" dirty="0">
                  <a:latin typeface="宋体" panose="02010600030101010101" pitchFamily="2" charset="-122"/>
                </a:rPr>
                <a:t>——</a:t>
              </a:r>
              <a:r>
                <a:rPr lang="zh-CN" altLang="en-US" sz="2800" b="1" dirty="0">
                  <a:latin typeface="Calibri" panose="020F0502020204030204" pitchFamily="34" charset="0"/>
                </a:rPr>
                <a:t>平方差公式 　</a:t>
              </a:r>
              <a:endParaRPr lang="zh-CN" altLang="en-US" sz="2800" b="1" dirty="0">
                <a:latin typeface="Calibri" panose="020F0502020204030204" pitchFamily="34" charset="0"/>
              </a:endParaRPr>
            </a:p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Calibri" panose="020F0502020204030204" pitchFamily="34" charset="0"/>
                </a:rPr>
                <a:t>　　　　　　　　  反过来就得到因式分解的平方差公式：</a:t>
              </a:r>
              <a:r>
                <a:rPr lang="zh-CN" altLang="en-US" dirty="0">
                  <a:latin typeface="Calibri" panose="020F0502020204030204" pitchFamily="34" charset="0"/>
                </a:rPr>
                <a:t> </a:t>
              </a:r>
              <a:r>
                <a:rPr lang="zh-CN" altLang="en-US" sz="2800" b="1" dirty="0">
                  <a:latin typeface="Calibri" panose="020F0502020204030204" pitchFamily="34" charset="0"/>
                </a:rPr>
                <a:t>　</a:t>
              </a:r>
              <a:endParaRPr lang="zh-CN" altLang="en-US" sz="2800" b="1" dirty="0">
                <a:latin typeface="Calibri" panose="020F0502020204030204" pitchFamily="34" charset="0"/>
              </a:endParaRPr>
            </a:p>
          </p:txBody>
        </p:sp>
        <p:graphicFrame>
          <p:nvGraphicFramePr>
            <p:cNvPr id="3075" name="Object 7"/>
            <p:cNvGraphicFramePr>
              <a:graphicFrameLocks noChangeAspect="1"/>
            </p:cNvGraphicFramePr>
            <p:nvPr/>
          </p:nvGraphicFramePr>
          <p:xfrm>
            <a:off x="272" y="1368"/>
            <a:ext cx="1801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" r:id="rId4" imgW="2854960" imgH="405765" progId="Equation.DSMT4">
                    <p:embed/>
                  </p:oleObj>
                </mc:Choice>
                <mc:Fallback>
                  <p:oleObj name="" r:id="rId4" imgW="2854960" imgH="405765" progId="Equation.DSMT4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72" y="1368"/>
                          <a:ext cx="1801" cy="25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2" name="矩形 5"/>
          <p:cNvSpPr/>
          <p:nvPr/>
        </p:nvSpPr>
        <p:spPr>
          <a:xfrm>
            <a:off x="250825" y="679450"/>
            <a:ext cx="3214688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理解平方差公式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251" name="Rectangle 5"/>
          <p:cNvSpPr/>
          <p:nvPr/>
        </p:nvSpPr>
        <p:spPr>
          <a:xfrm>
            <a:off x="3162300" y="3128963"/>
            <a:ext cx="5397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chemeClr val="hlink"/>
                </a:solidFill>
                <a:latin typeface="Arial" panose="020B0604020202020204" pitchFamily="34" charset="0"/>
              </a:rPr>
              <a:t>√</a:t>
            </a:r>
            <a:endParaRPr lang="zh-CN" altLang="en-US" sz="28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254" name="Rectangle 8"/>
          <p:cNvSpPr/>
          <p:nvPr/>
        </p:nvSpPr>
        <p:spPr>
          <a:xfrm>
            <a:off x="3162300" y="3687763"/>
            <a:ext cx="7191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chemeClr val="hlink"/>
                </a:solidFill>
                <a:latin typeface="Arial" panose="020B0604020202020204" pitchFamily="34" charset="0"/>
              </a:rPr>
              <a:t>√</a:t>
            </a:r>
            <a:endParaRPr lang="zh-CN" altLang="en-US" sz="28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255" name="Rectangle 8"/>
          <p:cNvSpPr/>
          <p:nvPr/>
        </p:nvSpPr>
        <p:spPr>
          <a:xfrm>
            <a:off x="3162300" y="4246563"/>
            <a:ext cx="7191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chemeClr val="hlink"/>
                </a:solidFill>
                <a:latin typeface="Arial" panose="020B0604020202020204" pitchFamily="34" charset="0"/>
              </a:rPr>
              <a:t>×</a:t>
            </a:r>
            <a:endParaRPr lang="zh-CN" altLang="en-US" sz="28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256" name="Rectangle 8"/>
          <p:cNvSpPr/>
          <p:nvPr/>
        </p:nvSpPr>
        <p:spPr>
          <a:xfrm>
            <a:off x="3162300" y="2570163"/>
            <a:ext cx="7191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chemeClr val="hlink"/>
                </a:solidFill>
                <a:latin typeface="Arial" panose="020B0604020202020204" pitchFamily="34" charset="0"/>
              </a:rPr>
              <a:t>×</a:t>
            </a:r>
            <a:endParaRPr lang="zh-CN" altLang="en-US" sz="28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grpSp>
        <p:nvGrpSpPr>
          <p:cNvPr id="4108" name="Group 34"/>
          <p:cNvGrpSpPr/>
          <p:nvPr/>
        </p:nvGrpSpPr>
        <p:grpSpPr>
          <a:xfrm>
            <a:off x="165100" y="1663700"/>
            <a:ext cx="8978900" cy="3082925"/>
            <a:chOff x="104" y="1024"/>
            <a:chExt cx="5656" cy="1942"/>
          </a:xfrm>
        </p:grpSpPr>
        <p:graphicFrame>
          <p:nvGraphicFramePr>
            <p:cNvPr id="4098" name="Object 4"/>
            <p:cNvGraphicFramePr>
              <a:graphicFrameLocks noChangeAspect="1"/>
            </p:cNvGraphicFramePr>
            <p:nvPr/>
          </p:nvGraphicFramePr>
          <p:xfrm>
            <a:off x="740" y="2323"/>
            <a:ext cx="696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" r:id="rId2" imgW="1104265" imgH="482600" progId="Equation.DSMT4">
                    <p:embed/>
                  </p:oleObj>
                </mc:Choice>
                <mc:Fallback>
                  <p:oleObj name="" r:id="rId2" imgW="1104265" imgH="482600" progId="Equation.DSMT4">
                    <p:embed/>
                    <p:pic>
                      <p:nvPicPr>
                        <p:cNvPr id="0" name="图片 3086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40" y="2323"/>
                          <a:ext cx="696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9" name="Rectangle 36"/>
            <p:cNvSpPr/>
            <p:nvPr/>
          </p:nvSpPr>
          <p:spPr>
            <a:xfrm>
              <a:off x="104" y="1024"/>
              <a:ext cx="5656" cy="19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　　下列多项式能否用平方差公式来分解因式，为什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么？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3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4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 </a:t>
              </a:r>
              <a:endParaRPr lang="zh-CN" altLang="en-US" sz="28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4099" name="Object 4"/>
            <p:cNvGraphicFramePr>
              <a:graphicFrameLocks noChangeAspect="1"/>
            </p:cNvGraphicFramePr>
            <p:nvPr/>
          </p:nvGraphicFramePr>
          <p:xfrm>
            <a:off x="740" y="1647"/>
            <a:ext cx="576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" r:id="rId4" imgW="913765" imgH="482600" progId="Equation.DSMT4">
                    <p:embed/>
                  </p:oleObj>
                </mc:Choice>
                <mc:Fallback>
                  <p:oleObj name="" r:id="rId4" imgW="913765" imgH="482600" progId="Equation.DSMT4">
                    <p:embed/>
                    <p:pic>
                      <p:nvPicPr>
                        <p:cNvPr id="0" name="图片 3085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40" y="1647"/>
                          <a:ext cx="576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0" name="Object 4"/>
            <p:cNvGraphicFramePr>
              <a:graphicFrameLocks noChangeAspect="1"/>
            </p:cNvGraphicFramePr>
            <p:nvPr/>
          </p:nvGraphicFramePr>
          <p:xfrm>
            <a:off x="740" y="2661"/>
            <a:ext cx="696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6" imgW="1104265" imgH="482600" progId="Equation.DSMT4">
                    <p:embed/>
                  </p:oleObj>
                </mc:Choice>
                <mc:Fallback>
                  <p:oleObj name="" r:id="rId6" imgW="1104265" imgH="482600" progId="Equation.DSMT4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740" y="2661"/>
                          <a:ext cx="696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1" name="Object 4"/>
            <p:cNvGraphicFramePr>
              <a:graphicFrameLocks noChangeAspect="1"/>
            </p:cNvGraphicFramePr>
            <p:nvPr/>
          </p:nvGraphicFramePr>
          <p:xfrm>
            <a:off x="740" y="1985"/>
            <a:ext cx="576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name="" r:id="rId8" imgW="913765" imgH="482600" progId="Equation.DSMT4">
                    <p:embed/>
                  </p:oleObj>
                </mc:Choice>
                <mc:Fallback>
                  <p:oleObj name="" r:id="rId8" imgW="913765" imgH="482600" progId="Equation.DSMT4">
                    <p:embed/>
                    <p:pic>
                      <p:nvPicPr>
                        <p:cNvPr id="0" name="图片 3084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740" y="1985"/>
                          <a:ext cx="576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4" grpId="0"/>
      <p:bldP spid="10255" grpId="0"/>
      <p:bldP spid="102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395" name="内容占位符 2"/>
          <p:cNvSpPr/>
          <p:nvPr/>
        </p:nvSpPr>
        <p:spPr>
          <a:xfrm>
            <a:off x="190500" y="3335338"/>
            <a:ext cx="8867775" cy="11985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　　适用于平方差公式因式分解的多项式必须是二项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式，每一项都为平方项，并且两个平方项的符号相反．　　　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14340" name="矩形 5"/>
          <p:cNvSpPr/>
          <p:nvPr/>
        </p:nvSpPr>
        <p:spPr>
          <a:xfrm>
            <a:off x="250825" y="679450"/>
            <a:ext cx="3214688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理解平方差公式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4341" name="内容占位符 2"/>
          <p:cNvSpPr/>
          <p:nvPr/>
        </p:nvSpPr>
        <p:spPr>
          <a:xfrm>
            <a:off x="622300" y="1676400"/>
            <a:ext cx="8229600" cy="11477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Gulim" panose="020B0600000101010101" pitchFamily="34" charset="-127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）平方差公式的结构特征是什么？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）两个平方项的符号有什么特点？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442" name="内容占位符 2"/>
          <p:cNvSpPr/>
          <p:nvPr/>
        </p:nvSpPr>
        <p:spPr>
          <a:xfrm>
            <a:off x="596900" y="2979738"/>
            <a:ext cx="3873500" cy="5921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hlink"/>
                </a:solidFill>
                <a:latin typeface="Calibri" panose="020F0502020204030204" pitchFamily="34" charset="0"/>
              </a:rPr>
              <a:t>　解：</a:t>
            </a:r>
            <a:r>
              <a:rPr lang="zh-CN" altLang="en-US" sz="2800" b="1" dirty="0">
                <a:latin typeface="Calibri" panose="020F050202020403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Calibri" panose="020F0502020204030204" pitchFamily="34" charset="0"/>
              </a:rPr>
              <a:t>）</a:t>
            </a:r>
            <a:r>
              <a:rPr lang="zh-CN" altLang="en-US" sz="2800" b="1" dirty="0">
                <a:solidFill>
                  <a:schemeClr val="hlink"/>
                </a:solidFill>
                <a:latin typeface="Calibri" panose="020F0502020204030204" pitchFamily="34" charset="0"/>
              </a:rPr>
              <a:t>　</a:t>
            </a:r>
            <a:endParaRPr lang="zh-CN" altLang="en-US" sz="2800" b="1" dirty="0">
              <a:solidFill>
                <a:schemeClr val="hlink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18443" name="Object 5"/>
          <p:cNvGraphicFramePr>
            <a:graphicFrameLocks noChangeAspect="1"/>
          </p:cNvGraphicFramePr>
          <p:nvPr/>
        </p:nvGraphicFramePr>
        <p:xfrm>
          <a:off x="2841625" y="2989263"/>
          <a:ext cx="36576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2" imgW="3656330" imgH="431800" progId="Equation.DSMT4">
                  <p:embed/>
                </p:oleObj>
              </mc:Choice>
              <mc:Fallback>
                <p:oleObj name="" r:id="rId2" imgW="3656330" imgH="4318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41625" y="2989263"/>
                        <a:ext cx="3657600" cy="431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4" name="Object 6"/>
          <p:cNvGraphicFramePr>
            <a:graphicFrameLocks noChangeAspect="1"/>
          </p:cNvGraphicFramePr>
          <p:nvPr/>
        </p:nvGraphicFramePr>
        <p:xfrm>
          <a:off x="2790825" y="3692525"/>
          <a:ext cx="3619500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4" imgW="3619500" imgH="1663700" progId="Equation.DSMT4">
                  <p:embed/>
                </p:oleObj>
              </mc:Choice>
              <mc:Fallback>
                <p:oleObj name="" r:id="rId4" imgW="3619500" imgH="16637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90825" y="3692525"/>
                        <a:ext cx="3619500" cy="1663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矩形 5"/>
          <p:cNvSpPr/>
          <p:nvPr/>
        </p:nvSpPr>
        <p:spPr>
          <a:xfrm>
            <a:off x="215900" y="679450"/>
            <a:ext cx="3163888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应用平方差公式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5129" name="Group 19"/>
          <p:cNvGrpSpPr/>
          <p:nvPr/>
        </p:nvGrpSpPr>
        <p:grpSpPr>
          <a:xfrm>
            <a:off x="200025" y="1663700"/>
            <a:ext cx="7161213" cy="1031875"/>
            <a:chOff x="126" y="1024"/>
            <a:chExt cx="4511" cy="650"/>
          </a:xfrm>
        </p:grpSpPr>
        <p:graphicFrame>
          <p:nvGraphicFramePr>
            <p:cNvPr id="5124" name="Object 4"/>
            <p:cNvGraphicFramePr>
              <a:graphicFrameLocks noChangeAspect="1"/>
            </p:cNvGraphicFramePr>
            <p:nvPr/>
          </p:nvGraphicFramePr>
          <p:xfrm>
            <a:off x="2273" y="1336"/>
            <a:ext cx="1472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1" name="" r:id="rId6" imgW="2335530" imgH="482600" progId="Equation.DSMT4">
                    <p:embed/>
                  </p:oleObj>
                </mc:Choice>
                <mc:Fallback>
                  <p:oleObj name="" r:id="rId6" imgW="2335530" imgH="482600" progId="Equation.DSMT4">
                    <p:embed/>
                    <p:pic>
                      <p:nvPicPr>
                        <p:cNvPr id="0" name="图片 3090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273" y="1336"/>
                          <a:ext cx="1472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1" name="Text Box 21"/>
            <p:cNvSpPr txBox="1"/>
            <p:nvPr/>
          </p:nvSpPr>
          <p:spPr>
            <a:xfrm>
              <a:off x="126" y="1024"/>
              <a:ext cx="4511" cy="6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　　例</a:t>
              </a:r>
              <a:r>
                <a:rPr lang="en-US" altLang="zh-CN" sz="2800" dirty="0">
                  <a:latin typeface="Times New Roman" panose="02020603050405020304" pitchFamily="18" charset="0"/>
                  <a:ea typeface="Gulim" panose="020B0600000101010101" pitchFamily="34" charset="-127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　分解因式：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 eaLnBrk="0" hangingPunct="0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      ；（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　    　　　  ．     </a:t>
              </a:r>
              <a:endParaRPr lang="zh-CN" altLang="en-US" sz="2800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5125" name="Object 4"/>
            <p:cNvGraphicFramePr>
              <a:graphicFrameLocks noChangeAspect="1"/>
            </p:cNvGraphicFramePr>
            <p:nvPr/>
          </p:nvGraphicFramePr>
          <p:xfrm>
            <a:off x="761" y="1352"/>
            <a:ext cx="576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" r:id="rId8" imgW="913765" imgH="405765" progId="Equation.DSMT4">
                    <p:embed/>
                  </p:oleObj>
                </mc:Choice>
                <mc:Fallback>
                  <p:oleObj name="" r:id="rId8" imgW="913765" imgH="405765" progId="Equation.DSMT4">
                    <p:embed/>
                    <p:pic>
                      <p:nvPicPr>
                        <p:cNvPr id="0" name="图片 3088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761" y="1352"/>
                          <a:ext cx="576" cy="25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55" name="内容占位符 2"/>
          <p:cNvSpPr/>
          <p:nvPr/>
        </p:nvSpPr>
        <p:spPr>
          <a:xfrm>
            <a:off x="1689100" y="3703638"/>
            <a:ext cx="3873500" cy="5921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Calibri" panose="020F050202020403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Calibri" panose="020F0502020204030204" pitchFamily="34" charset="0"/>
              </a:rPr>
              <a:t>）</a:t>
            </a:r>
            <a:r>
              <a:rPr lang="zh-CN" altLang="en-US" sz="2800" b="1" dirty="0">
                <a:solidFill>
                  <a:schemeClr val="hlink"/>
                </a:solidFill>
                <a:latin typeface="Calibri" panose="020F0502020204030204" pitchFamily="34" charset="0"/>
              </a:rPr>
              <a:t>　</a:t>
            </a:r>
            <a:endParaRPr lang="zh-CN" altLang="en-US" sz="2800" b="1" dirty="0">
              <a:solidFill>
                <a:schemeClr val="hlink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/>
      <p:bldP spid="184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151" name="矩形 5"/>
          <p:cNvSpPr/>
          <p:nvPr/>
        </p:nvSpPr>
        <p:spPr>
          <a:xfrm>
            <a:off x="215900" y="679450"/>
            <a:ext cx="3163888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latin typeface="宋体" panose="02010600030101010101" pitchFamily="2" charset="-122"/>
              </a:rPr>
              <a:t>应用平方差公式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6152" name="Group 21"/>
          <p:cNvGrpSpPr/>
          <p:nvPr/>
        </p:nvGrpSpPr>
        <p:grpSpPr>
          <a:xfrm>
            <a:off x="174625" y="1689100"/>
            <a:ext cx="8229600" cy="2722563"/>
            <a:chOff x="110" y="1024"/>
            <a:chExt cx="5184" cy="1715"/>
          </a:xfrm>
        </p:grpSpPr>
        <p:graphicFrame>
          <p:nvGraphicFramePr>
            <p:cNvPr id="6146" name="Object 4"/>
            <p:cNvGraphicFramePr>
              <a:graphicFrameLocks noChangeAspect="1"/>
            </p:cNvGraphicFramePr>
            <p:nvPr/>
          </p:nvGraphicFramePr>
          <p:xfrm>
            <a:off x="2762" y="1981"/>
            <a:ext cx="1744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" r:id="rId2" imgW="2767330" imgH="482600" progId="Equation.DSMT4">
                    <p:embed/>
                  </p:oleObj>
                </mc:Choice>
                <mc:Fallback>
                  <p:oleObj name="" r:id="rId2" imgW="2767330" imgH="482600" progId="Equation.DSMT4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762" y="1981"/>
                          <a:ext cx="1744" cy="3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3" name="内容占位符 2"/>
            <p:cNvSpPr/>
            <p:nvPr/>
          </p:nvSpPr>
          <p:spPr>
            <a:xfrm>
              <a:off x="110" y="1024"/>
              <a:ext cx="5184" cy="17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8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　　练习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　将下列多项式分解因式：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 marL="342900" indent="-342900" eaLnBrk="0" hangingPunct="0">
                <a:spcBef>
                  <a:spcPct val="8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             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</a:t>
              </a:r>
              <a:endParaRPr lang="zh-CN" altLang="en-US" sz="2800" b="1" dirty="0">
                <a:latin typeface="宋体" panose="02010600030101010101" pitchFamily="2" charset="-122"/>
              </a:endParaRPr>
            </a:p>
            <a:p>
              <a:pPr marL="342900" indent="-342900" eaLnBrk="0" hangingPunct="0">
                <a:spcBef>
                  <a:spcPct val="8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宋体" panose="02010600030101010101" pitchFamily="2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3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             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4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</a:t>
              </a:r>
              <a:endParaRPr lang="zh-CN" altLang="zh-CN" sz="28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6147" name="Object 4"/>
            <p:cNvGraphicFramePr>
              <a:graphicFrameLocks noChangeAspect="1"/>
            </p:cNvGraphicFramePr>
            <p:nvPr/>
          </p:nvGraphicFramePr>
          <p:xfrm>
            <a:off x="770" y="1369"/>
            <a:ext cx="960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5" name="" r:id="rId4" imgW="1524000" imgH="876300" progId="Equation.DSMT4">
                    <p:embed/>
                  </p:oleObj>
                </mc:Choice>
                <mc:Fallback>
                  <p:oleObj name="" r:id="rId4" imgW="1524000" imgH="876300" progId="Equation.DSMT4">
                    <p:embed/>
                    <p:pic>
                      <p:nvPicPr>
                        <p:cNvPr id="0" name="图片 3094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70" y="1369"/>
                          <a:ext cx="960" cy="5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48" name="Object 4"/>
            <p:cNvGraphicFramePr>
              <a:graphicFrameLocks noChangeAspect="1"/>
            </p:cNvGraphicFramePr>
            <p:nvPr/>
          </p:nvGraphicFramePr>
          <p:xfrm>
            <a:off x="2754" y="1508"/>
            <a:ext cx="816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3" name="" r:id="rId6" imgW="1294765" imgH="431800" progId="Equation.DSMT4">
                    <p:embed/>
                  </p:oleObj>
                </mc:Choice>
                <mc:Fallback>
                  <p:oleObj name="" r:id="rId6" imgW="1294765" imgH="431800" progId="Equation.DSMT4">
                    <p:embed/>
                    <p:pic>
                      <p:nvPicPr>
                        <p:cNvPr id="0" name="图片 3092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754" y="1508"/>
                          <a:ext cx="816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49" name="Object 4"/>
            <p:cNvGraphicFramePr>
              <a:graphicFrameLocks noChangeAspect="1"/>
            </p:cNvGraphicFramePr>
            <p:nvPr/>
          </p:nvGraphicFramePr>
          <p:xfrm>
            <a:off x="786" y="1981"/>
            <a:ext cx="800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" name="" r:id="rId8" imgW="1269365" imgH="431800" progId="Equation.DSMT4">
                    <p:embed/>
                  </p:oleObj>
                </mc:Choice>
                <mc:Fallback>
                  <p:oleObj name="" r:id="rId8" imgW="1269365" imgH="431800" progId="Equation.DSMT4">
                    <p:embed/>
                    <p:pic>
                      <p:nvPicPr>
                        <p:cNvPr id="0" name="图片 3093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786" y="1981"/>
                          <a:ext cx="800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theme/theme1.xml><?xml version="1.0" encoding="utf-8"?>
<a:theme xmlns:a="http://schemas.openxmlformats.org/drawingml/2006/main" name="相交线第1课时（北京2中分校何鸾）">
  <a:themeElements>
    <a:clrScheme name="相交线第1课时（北京2中分校何鸾）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相交线第1课时（北京2中分校何鸾）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相交线第1课时（北京2中分校何鸾）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979</Words>
  <Application>WPS 演示</Application>
  <PresentationFormat>全屏显示(4:3)</PresentationFormat>
  <Paragraphs>115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25</vt:i4>
      </vt:variant>
      <vt:variant>
        <vt:lpstr>幻灯片标题</vt:lpstr>
      </vt:variant>
      <vt:variant>
        <vt:i4>15</vt:i4>
      </vt:variant>
    </vt:vector>
  </HeadingPairs>
  <TitlesOfParts>
    <vt:vector size="49" baseType="lpstr">
      <vt:lpstr>Arial</vt:lpstr>
      <vt:lpstr>宋体</vt:lpstr>
      <vt:lpstr>Wingdings</vt:lpstr>
      <vt:lpstr>Calibri</vt:lpstr>
      <vt:lpstr>Times New Roman</vt:lpstr>
      <vt:lpstr>Gulim</vt:lpstr>
      <vt:lpstr>微软雅黑</vt:lpstr>
      <vt:lpstr>Arial Unicode MS</vt:lpstr>
      <vt:lpstr>相交线第1课时（北京2中分校何鸾）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14.3 因式分解</dc:title>
  <dc:creator>张杰</dc:creator>
  <cp:lastModifiedBy>Administrator</cp:lastModifiedBy>
  <cp:revision>215</cp:revision>
  <dcterms:created xsi:type="dcterms:W3CDTF">2011-10-22T13:04:00Z</dcterms:created>
  <dcterms:modified xsi:type="dcterms:W3CDTF">2017-12-10T23:12:50Z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